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312" r:id="rId3"/>
    <p:sldId id="313" r:id="rId4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43" r:id="rId17"/>
    <p:sldId id="345" r:id="rId18"/>
    <p:sldId id="346" r:id="rId19"/>
    <p:sldId id="347" r:id="rId20"/>
    <p:sldId id="355" r:id="rId21"/>
  </p:sldIdLst>
  <p:sldSz cx="9144000" cy="5144135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1615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6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960" y="857250"/>
            <a:ext cx="411408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4013532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159" tIns="34079" rIns="68159" bIns="34079" anchor="t" compatLnSpc="1"/>
          <a:lstStyle/>
          <a:p>
            <a:endParaRPr kumimoji="0" lang="en-US" sz="1340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3641061"/>
            <a:ext cx="8458200" cy="917034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2915453"/>
            <a:ext cx="8458200" cy="685989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2235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0935" indent="0" algn="ctr">
              <a:buNone/>
            </a:lvl8pPr>
            <a:lvl9pPr marL="2743835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4856802"/>
            <a:ext cx="758952" cy="185217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412071"/>
            <a:ext cx="1828800" cy="438985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2071"/>
            <a:ext cx="6248400" cy="438985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57166"/>
            <a:ext cx="2895600" cy="21675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4856802"/>
            <a:ext cx="758952" cy="185217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258438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159" tIns="34079" rIns="68159" bIns="34079" anchor="t" compatLnSpc="1"/>
          <a:lstStyle/>
          <a:p>
            <a:endParaRPr kumimoji="0" lang="en-US" sz="134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257646"/>
            <a:ext cx="8458200" cy="914652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210923"/>
            <a:ext cx="8686800" cy="888864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342994"/>
            <a:ext cx="8686800" cy="63111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200481"/>
            <a:ext cx="4191000" cy="35442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200481"/>
            <a:ext cx="4343400" cy="354427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4058768"/>
            <a:ext cx="8610600" cy="66217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500200"/>
            <a:ext cx="4290556" cy="479954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5" b="1"/>
            </a:lvl4pPr>
            <a:lvl5pPr>
              <a:buNone/>
              <a:defRPr sz="1205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500200"/>
            <a:ext cx="4292241" cy="479954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5" b="1"/>
            </a:lvl4pPr>
            <a:lvl5pPr>
              <a:buNone/>
              <a:defRPr sz="1205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987300"/>
            <a:ext cx="4290556" cy="29571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5"/>
            </a:lvl4pPr>
            <a:lvl5pPr>
              <a:defRPr sz="1205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987300"/>
            <a:ext cx="4288536" cy="29571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5"/>
            </a:lvl4pPr>
            <a:lvl5pPr>
              <a:defRPr sz="1205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4859089"/>
            <a:ext cx="762000" cy="185217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451609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159" tIns="34079" rIns="68159" bIns="34079" anchor="t" compatLnSpc="1"/>
          <a:lstStyle/>
          <a:p>
            <a:endParaRPr kumimoji="0" lang="en-US" sz="134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342994"/>
            <a:ext cx="8686800" cy="63111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438804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159" tIns="34079" rIns="68159" bIns="34079" anchor="t" compatLnSpc="1"/>
          <a:lstStyle/>
          <a:p>
            <a:endParaRPr kumimoji="0" lang="en-US" sz="134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4115934"/>
            <a:ext cx="8458200" cy="390633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457326"/>
            <a:ext cx="3008313" cy="3601442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457326"/>
            <a:ext cx="5340350" cy="36014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462603"/>
            <a:ext cx="5029200" cy="2743956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3746352"/>
            <a:ext cx="5867400" cy="391824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4151057"/>
            <a:ext cx="5867400" cy="576421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7883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159" tIns="34079" rIns="68159" bIns="34079" anchor="t" compatLnSpc="1"/>
          <a:lstStyle/>
          <a:p>
            <a:endParaRPr kumimoji="0" lang="en-US" sz="134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165943"/>
            <a:ext cx="8686800" cy="33954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57166"/>
            <a:ext cx="2514600" cy="21675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57166"/>
            <a:ext cx="3352800" cy="21675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4859089"/>
            <a:ext cx="762000" cy="18340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342994"/>
            <a:ext cx="8686800" cy="62882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788391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159" tIns="34079" rIns="68159" bIns="34079" anchor="t" compatLnSpc="1"/>
          <a:lstStyle/>
          <a:p>
            <a:endParaRPr kumimoji="0" lang="en-US" sz="1340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79370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159" tIns="34079" rIns="68159" bIns="34079" anchor="t" compatLnSpc="1"/>
          <a:lstStyle/>
          <a:p>
            <a:endParaRPr kumimoji="0" lang="en-US" sz="134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810" indent="-255905" algn="l" rtl="0" eaLnBrk="1" latinLnBrk="0" hangingPunct="1">
        <a:spcBef>
          <a:spcPct val="15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530" indent="-212090" algn="l" rtl="0" eaLnBrk="1" latinLnBrk="0" hangingPunct="1">
        <a:spcBef>
          <a:spcPct val="15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885" indent="-169545" algn="l" rtl="0" eaLnBrk="1" latinLnBrk="0" hangingPunct="1">
        <a:spcBef>
          <a:spcPct val="15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69545" algn="l" rtl="0" eaLnBrk="1" latinLnBrk="0" hangingPunct="1">
        <a:spcBef>
          <a:spcPct val="15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69545" algn="l" rtl="0" eaLnBrk="1" latinLnBrk="0" hangingPunct="1">
        <a:spcBef>
          <a:spcPct val="15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6585" indent="-169545" algn="l" rtl="0" eaLnBrk="1" latinLnBrk="0" hangingPunct="1">
        <a:spcBef>
          <a:spcPct val="15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9485" indent="-169545" algn="l" rtl="0" eaLnBrk="1" latinLnBrk="0" hangingPunct="1">
        <a:spcBef>
          <a:spcPct val="15000"/>
        </a:spcBef>
        <a:buClr>
          <a:schemeClr val="accent1"/>
        </a:buClr>
        <a:buSzPct val="60000"/>
        <a:buFont typeface="Wingdings 2"/>
        <a:buChar char=""/>
        <a:defRPr kumimoji="0" sz="1205" kern="1200">
          <a:solidFill>
            <a:schemeClr val="tx2"/>
          </a:solidFill>
          <a:latin typeface="+mn-lt"/>
          <a:ea typeface="+mn-ea"/>
          <a:cs typeface="+mn-cs"/>
        </a:defRPr>
      </a:lvl7pPr>
      <a:lvl8pPr marL="2572385" indent="-169545" algn="l" rtl="0" eaLnBrk="1" latinLnBrk="0" hangingPunct="1">
        <a:spcBef>
          <a:spcPct val="15000"/>
        </a:spcBef>
        <a:buClr>
          <a:schemeClr val="accent1"/>
        </a:buClr>
        <a:buSzPct val="60000"/>
        <a:buFont typeface="Wingdings 2"/>
        <a:buChar char=""/>
        <a:defRPr kumimoji="0" sz="1205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5285" indent="-169545" algn="l" rtl="0" eaLnBrk="1" latinLnBrk="0" hangingPunct="1">
        <a:spcBef>
          <a:spcPct val="15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22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32"/>
          <p:cNvGrpSpPr/>
          <p:nvPr/>
        </p:nvGrpSpPr>
        <p:grpSpPr>
          <a:xfrm rot="20640000">
            <a:off x="6265113" y="2232940"/>
            <a:ext cx="1741393" cy="1321547"/>
            <a:chOff x="10666173" y="0"/>
            <a:chExt cx="1528978" cy="1158650"/>
          </a:xfrm>
        </p:grpSpPr>
        <p:sp>
          <p:nvSpPr>
            <p:cNvPr id="34" name="直角三角形 33"/>
            <p:cNvSpPr/>
            <p:nvPr/>
          </p:nvSpPr>
          <p:spPr>
            <a:xfrm rot="10800000" flipV="1">
              <a:off x="11811355" y="3726"/>
              <a:ext cx="383796" cy="383795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直角三角形 34"/>
            <p:cNvSpPr/>
            <p:nvPr/>
          </p:nvSpPr>
          <p:spPr>
            <a:xfrm rot="5400000" flipV="1">
              <a:off x="11422784" y="0"/>
              <a:ext cx="383795" cy="383796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直角三角形 35"/>
            <p:cNvSpPr/>
            <p:nvPr/>
          </p:nvSpPr>
          <p:spPr>
            <a:xfrm flipV="1">
              <a:off x="11049968" y="0"/>
              <a:ext cx="383796" cy="383795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直角三角形 36"/>
            <p:cNvSpPr/>
            <p:nvPr/>
          </p:nvSpPr>
          <p:spPr>
            <a:xfrm rot="5400000" flipV="1">
              <a:off x="10666173" y="0"/>
              <a:ext cx="383795" cy="383796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直角三角形 37"/>
            <p:cNvSpPr/>
            <p:nvPr/>
          </p:nvSpPr>
          <p:spPr>
            <a:xfrm rot="5400000" flipV="1">
              <a:off x="11811353" y="774854"/>
              <a:ext cx="383796" cy="383795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直角三角形 38"/>
            <p:cNvSpPr/>
            <p:nvPr/>
          </p:nvSpPr>
          <p:spPr>
            <a:xfrm flipV="1">
              <a:off x="11806582" y="386946"/>
              <a:ext cx="383795" cy="383796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9" name="组合 6"/>
          <p:cNvGrpSpPr/>
          <p:nvPr/>
        </p:nvGrpSpPr>
        <p:grpSpPr>
          <a:xfrm rot="8640000">
            <a:off x="1145067" y="1415967"/>
            <a:ext cx="1774053" cy="1354680"/>
            <a:chOff x="10666173" y="0"/>
            <a:chExt cx="1528978" cy="1158650"/>
          </a:xfrm>
        </p:grpSpPr>
        <p:sp>
          <p:nvSpPr>
            <p:cNvPr id="10" name="直角三角形 9"/>
            <p:cNvSpPr/>
            <p:nvPr/>
          </p:nvSpPr>
          <p:spPr>
            <a:xfrm rot="10800000" flipV="1">
              <a:off x="11811355" y="3726"/>
              <a:ext cx="383796" cy="383795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直角三角形 11"/>
            <p:cNvSpPr/>
            <p:nvPr/>
          </p:nvSpPr>
          <p:spPr>
            <a:xfrm rot="5400000" flipV="1">
              <a:off x="11422784" y="0"/>
              <a:ext cx="383795" cy="383796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11049968" y="0"/>
              <a:ext cx="383796" cy="383795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5400000" flipV="1">
              <a:off x="10666173" y="0"/>
              <a:ext cx="383795" cy="383796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rot="5400000" flipV="1">
              <a:off x="11811353" y="774854"/>
              <a:ext cx="383796" cy="383795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flipV="1">
              <a:off x="11806582" y="386946"/>
              <a:ext cx="383795" cy="383796"/>
            </a:xfrm>
            <a:prstGeom prst="rtTriangle">
              <a:avLst/>
            </a:prstGeom>
            <a:noFill/>
            <a:ln>
              <a:solidFill>
                <a:schemeClr val="bg1">
                  <a:lumMod val="75000"/>
                  <a:alpha val="62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159" tIns="34079" rIns="68159" bIns="34079" numCol="1" spcCol="0" rtlCol="0" fromWordArt="0" anchor="ctr" anchorCtr="0" forceAA="0" compatLnSpc="1">
              <a:noAutofit/>
            </a:bodyPr>
            <a:p>
              <a:pPr algn="ctr"/>
              <a:endParaRPr lang="zh-CN" altLang="en-US" sz="134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041827" y="2256335"/>
            <a:ext cx="3620135" cy="664845"/>
          </a:xfrm>
          <a:prstGeom prst="rect">
            <a:avLst/>
          </a:prstGeom>
          <a:noFill/>
        </p:spPr>
        <p:txBody>
          <a:bodyPr wrap="none" lIns="51128" tIns="25564" rIns="51128" bIns="25564">
            <a:spAutoFit/>
          </a:bodyPr>
          <a:lstStyle/>
          <a:p>
            <a:pPr algn="ctr"/>
            <a:r>
              <a:rPr lang="en-US" sz="4025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Batang" panose="02030600000101010101" charset="-127"/>
                <a:ea typeface="Batang" panose="02030600000101010101" charset="-127"/>
              </a:rPr>
              <a:t> </a:t>
            </a:r>
            <a:r>
              <a:rPr lang="zh-CN" altLang="en-US" sz="3280" b="1" dirty="0" smtClean="0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Batang" panose="02030600000101010101" charset="-127"/>
                <a:ea typeface="宋体" panose="02010600030101010101" pitchFamily="2" charset="-122"/>
              </a:rPr>
              <a:t>交易平台调盘教程</a:t>
            </a:r>
            <a:endParaRPr lang="zh-CN" altLang="en-US" sz="3280" b="1" dirty="0" smtClean="0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Batang" panose="02030600000101010101" charset="-127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64000" y="649478"/>
            <a:ext cx="6816000" cy="1449232"/>
          </a:xfrm>
          <a:prstGeom prst="rect">
            <a:avLst/>
          </a:prstGeom>
          <a:solidFill>
            <a:srgbClr val="16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40"/>
          </a:p>
        </p:txBody>
      </p:sp>
      <p:sp>
        <p:nvSpPr>
          <p:cNvPr id="5" name="矩形 4"/>
          <p:cNvSpPr/>
          <p:nvPr/>
        </p:nvSpPr>
        <p:spPr>
          <a:xfrm>
            <a:off x="1164000" y="3055398"/>
            <a:ext cx="6816000" cy="1449232"/>
          </a:xfrm>
          <a:prstGeom prst="rect">
            <a:avLst/>
          </a:prstGeom>
          <a:solidFill>
            <a:srgbClr val="165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40"/>
          </a:p>
        </p:txBody>
      </p:sp>
      <p:pic>
        <p:nvPicPr>
          <p:cNvPr id="17" name="图片 16" descr="GS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913" y="2179454"/>
            <a:ext cx="2675753" cy="7715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4058" y="3056449"/>
            <a:ext cx="30380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第二步：显示所有货币对（右图）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151333" y="3526616"/>
            <a:ext cx="327082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如右图，在交易品种的空白处右击，选择全部显示。显示出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900" dirty="0" smtClean="0">
                <a:sym typeface="+mn-ea"/>
              </a:rPr>
              <a:t>个交易货币对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860" y="1203325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第一步：进入调盘（左图）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4721845" y="1673653"/>
            <a:ext cx="3277891" cy="105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上一篇账户登录后会跳出左图所示界面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将左图所示界面全部关闭（点击“</a:t>
            </a:r>
            <a:r>
              <a:rPr lang="en-US" altLang="zh-CN" sz="900" dirty="0" smtClean="0">
                <a:sym typeface="+mn-ea"/>
              </a:rPr>
              <a:t>X</a:t>
            </a:r>
            <a:r>
              <a:rPr lang="zh-CN" altLang="en-US" sz="900" dirty="0" smtClean="0">
                <a:sym typeface="+mn-ea"/>
              </a:rPr>
              <a:t>”符号）</a:t>
            </a: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内容占位符 10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8465" y="807720"/>
            <a:ext cx="4139565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内容占位符 4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785" y="2795270"/>
            <a:ext cx="399351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2" grpId="0"/>
      <p:bldP spid="23" grpId="0" bldLvl="0" animBg="1"/>
      <p:bldP spid="24" grpId="0"/>
      <p:bldP spid="16" grpId="0"/>
      <p:bldP spid="17" grpId="0" bldLvl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4058" y="3128204"/>
            <a:ext cx="30380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第四步：调盘基础性操作（右图）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151333" y="3597101"/>
            <a:ext cx="327082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如左图，先选择其中一个盘面，放大。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如图，将“自动交易”选定成绿色。其他的按照右图选定。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时间选择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1M,</a:t>
            </a:r>
            <a:r>
              <a:rPr lang="zh-CN" altLang="en-US" sz="900" dirty="0" smtClean="0">
                <a:sym typeface="+mn-ea"/>
              </a:rPr>
              <a:t>改成柱状体，点放大镜夸大。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860" y="1203325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第三步：添加所有货币对（左图）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4721845" y="1673653"/>
            <a:ext cx="3277891" cy="132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如左图，选择第一个货币对，右击，选择“图标窗口”添加，按照顺序添加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900" dirty="0" smtClean="0">
                <a:sym typeface="+mn-ea"/>
              </a:rPr>
              <a:t>个窗口</a:t>
            </a:r>
            <a:endParaRPr lang="en-US" altLang="zh-CN" sz="900" dirty="0" smtClean="0"/>
          </a:p>
          <a:p>
            <a:pPr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注意！！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GSG</a:t>
            </a:r>
            <a:r>
              <a:rPr lang="zh-CN" altLang="en-US" sz="900" dirty="0" smtClean="0">
                <a:sym typeface="+mn-ea"/>
              </a:rPr>
              <a:t>交易的货币对，交易种类名称是带有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bin</a:t>
            </a:r>
            <a:r>
              <a:rPr lang="zh-CN" altLang="en-US" sz="900" dirty="0" smtClean="0">
                <a:sym typeface="+mn-ea"/>
              </a:rPr>
              <a:t>点缀的，注意添加。</a:t>
            </a: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内容占位符 14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500" y="849630"/>
            <a:ext cx="3979545" cy="228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670" y="2696845"/>
            <a:ext cx="399351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2" grpId="0"/>
      <p:bldP spid="23" grpId="0" bldLvl="0" animBg="1"/>
      <p:bldP spid="24" grpId="0"/>
      <p:bldP spid="16" grpId="0"/>
      <p:bldP spid="17" grpId="0" bldLvl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4058" y="3128204"/>
            <a:ext cx="30380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第六步：添加布林线</a:t>
            </a:r>
            <a:r>
              <a:rPr lang="en-US" altLang="zh-CN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2.0</a:t>
            </a: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（右图）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151333" y="3597101"/>
            <a:ext cx="327082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如图，点击添加技术指标符号，添加“趋势指标</a:t>
            </a:r>
            <a:r>
              <a:rPr lang="en-US" altLang="zh-CN" sz="900" dirty="0" smtClean="0">
                <a:sym typeface="+mn-ea"/>
              </a:rPr>
              <a:t>”—</a:t>
            </a:r>
            <a:r>
              <a:rPr lang="zh-CN" altLang="en-US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en-US" altLang="zh-CN" sz="900" dirty="0" err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Bolinger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bands”</a:t>
            </a: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风格颜色改一下，其他数据按照右图所示，点击确认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860" y="1203325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第五步：改属性、去网格（左图）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4721845" y="1673653"/>
            <a:ext cx="3277891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在盘面空白处，右击，选择“网格”，网格就去掉了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如左图，在盘面空白处右击选择“属性”。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如左图，将阳烛和阳柱改成红色；阴柱和阴烛改成绿色（只要阴柱和阴烛颜色一致、阳烛和阳柱颜色一致就可以）</a:t>
            </a: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7320" y="884555"/>
            <a:ext cx="440817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内容占位符 4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210" y="2723515"/>
            <a:ext cx="4391025" cy="239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2" grpId="0"/>
      <p:bldP spid="23" grpId="0" bldLvl="0" animBg="1"/>
      <p:bldP spid="24" grpId="0"/>
      <p:bldP spid="16" grpId="0"/>
      <p:bldP spid="17" grpId="0" bldLvl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4058" y="3128204"/>
            <a:ext cx="30380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第八步：添加十四均线（右图）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151333" y="3597101"/>
            <a:ext cx="3270821" cy="80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点一下添加技术指标符号，添加“趋势指标”</a:t>
            </a:r>
            <a:r>
              <a:rPr lang="en-US" altLang="zh-CN" sz="900" dirty="0" smtClean="0">
                <a:sym typeface="+mn-ea"/>
              </a:rPr>
              <a:t>-</a:t>
            </a:r>
            <a:r>
              <a:rPr lang="zh-CN" altLang="en-US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Moving Average”</a:t>
            </a: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移动平均改成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”Exponential”</a:t>
            </a:r>
            <a:r>
              <a:rPr lang="zh-CN" altLang="en-US" sz="900" dirty="0" smtClean="0">
                <a:sym typeface="+mn-ea"/>
              </a:rPr>
              <a:t>颜色风格改一下。其他数据如右图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860" y="1203325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第七步：添加布林线</a:t>
            </a:r>
            <a:r>
              <a:rPr lang="en-US" altLang="zh-CN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3.0</a:t>
            </a: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（左图）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4721845" y="1673653"/>
            <a:ext cx="3277891" cy="149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点一下添加技术指标符号，添加“趋势指标”</a:t>
            </a:r>
            <a:r>
              <a:rPr lang="en-US" altLang="zh-CN" sz="900" dirty="0" smtClean="0">
                <a:sym typeface="+mn-ea"/>
              </a:rPr>
              <a:t>-</a:t>
            </a:r>
            <a:r>
              <a:rPr lang="zh-CN" altLang="en-US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en-US" altLang="zh-CN" sz="900" dirty="0" err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Bolinger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bands”</a:t>
            </a: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如左图，“偏差”改成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900" dirty="0" smtClean="0">
                <a:sym typeface="+mn-ea"/>
              </a:rPr>
              <a:t>，改成“虚线”，其他数据如左图，改好点确定。</a:t>
            </a: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2390" y="848995"/>
            <a:ext cx="4465320" cy="227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内容占位符 4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10" y="2713355"/>
            <a:ext cx="4137660" cy="24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2" grpId="0"/>
      <p:bldP spid="23" grpId="0" bldLvl="0" animBg="1"/>
      <p:bldP spid="24" grpId="0"/>
      <p:bldP spid="16" grpId="0"/>
      <p:bldP spid="17" grpId="0" bldLvl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1149350" y="1383030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第九步：添加五日均线（如图）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6574" y="206257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760730" y="2162175"/>
            <a:ext cx="3408045" cy="121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点一下添加技术指标符号，添加“趋势指标”</a:t>
            </a:r>
            <a:r>
              <a:rPr lang="en-US" altLang="zh-CN" sz="900" dirty="0" smtClean="0">
                <a:sym typeface="+mn-ea"/>
              </a:rPr>
              <a:t>-</a:t>
            </a:r>
            <a:r>
              <a:rPr lang="zh-CN" altLang="en-US" sz="900" dirty="0" smtClean="0">
                <a:sym typeface="+mn-ea"/>
              </a:rPr>
              <a:t>“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Moving Average”</a:t>
            </a: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None/>
            </a:pP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移动平均改成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”Simple”</a:t>
            </a:r>
            <a:r>
              <a:rPr lang="en-US" altLang="zh-CN" sz="900" dirty="0" smtClean="0">
                <a:sym typeface="+mn-ea"/>
              </a:rPr>
              <a:t>,</a:t>
            </a:r>
            <a:r>
              <a:rPr lang="zh-CN" altLang="en-US" sz="900" dirty="0" smtClean="0">
                <a:sym typeface="+mn-ea"/>
              </a:rPr>
              <a:t>颜色风格改一下。其他数据如右图</a:t>
            </a: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25975" y="941705"/>
            <a:ext cx="4385310" cy="404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3" grpId="0" bldLvl="0" animBg="1"/>
      <p:bldP spid="16" grpId="0"/>
      <p:bldP spid="17" grpId="0" bldLvl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内容占位符 4"/>
          <p:cNvPicPr>
            <a:picLocks noGr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660" y="2006600"/>
            <a:ext cx="4443095" cy="312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1143635"/>
            <a:ext cx="437134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082675" y="777875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第十步：</a:t>
            </a:r>
            <a:r>
              <a:rPr lang="zh-CN" altLang="en-US" sz="1200" dirty="0" smtClean="0">
                <a:sym typeface="+mn-ea"/>
              </a:rPr>
              <a:t>添加技术指标</a:t>
            </a:r>
            <a:r>
              <a:rPr lang="en-US" altLang="zh-CN" sz="12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RSI</a:t>
            </a: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（如图）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2485" y="1143428"/>
            <a:ext cx="3277891" cy="108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点一下添加技术指标图标，添加“震荡指标”</a:t>
            </a:r>
            <a:r>
              <a:rPr lang="en-US" altLang="zh-CN" sz="900" dirty="0" smtClean="0">
                <a:sym typeface="+mn-ea"/>
              </a:rPr>
              <a:t>-</a:t>
            </a:r>
            <a:r>
              <a:rPr lang="zh-CN" altLang="en-US" sz="900" dirty="0" smtClean="0">
                <a:sym typeface="+mn-ea"/>
              </a:rPr>
              <a:t>“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Relative Strength Index”</a:t>
            </a: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如第一张图，将“参数”改成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endParaRPr lang="en-US" altLang="zh-CN" sz="9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如第二张图（右图）点一下“水平位”，点“添加”，添加水平位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20</a:t>
            </a:r>
            <a:r>
              <a:rPr lang="zh-CN" altLang="en-US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80</a:t>
            </a:r>
            <a:r>
              <a:rPr lang="zh-CN" altLang="en-US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5</a:t>
            </a:r>
            <a:r>
              <a:rPr lang="zh-CN" altLang="en-US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95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3" grpId="0" bldLvl="0" animBg="1"/>
      <p:bldP spid="17" grpId="0" bldLvl="0" animBg="1"/>
      <p:bldP spid="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1149350" y="1383030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第十一步：保存模板（如图）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86574" y="206257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760715" y="2161968"/>
            <a:ext cx="32778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900" dirty="0" smtClean="0">
                <a:sym typeface="+mn-ea"/>
              </a:rPr>
              <a:t>如右图，点一下右上角图标，选择保存模版，改成你易记的名字，比如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111</a:t>
            </a: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39310" y="852170"/>
            <a:ext cx="4443095" cy="417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3" grpId="0" bldLvl="0" animBg="1"/>
      <p:bldP spid="16" grpId="0"/>
      <p:bldP spid="17" grpId="0" bldLvl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三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交易平台调盘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文本框 2"/>
          <p:cNvSpPr txBox="1"/>
          <p:nvPr/>
        </p:nvSpPr>
        <p:spPr>
          <a:xfrm>
            <a:off x="1082675" y="706120"/>
            <a:ext cx="271018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第十二步：</a:t>
            </a:r>
            <a:r>
              <a:rPr lang="zh-CN" altLang="en-US" sz="1200" dirty="0" smtClean="0">
                <a:sym typeface="+mn-ea"/>
              </a:rPr>
              <a:t>加载模版</a:t>
            </a: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（如图）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2485" y="1071673"/>
            <a:ext cx="3277891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点一下“纵向排列窗口”图标，将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900" dirty="0" smtClean="0">
                <a:sym typeface="+mn-ea"/>
              </a:rPr>
              <a:t>个窗口显示出来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后边的交易窗口，点击选定，改一下时间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1M</a:t>
            </a:r>
            <a:r>
              <a:rPr lang="zh-CN" altLang="en-US" sz="900" dirty="0" smtClean="0">
                <a:sym typeface="+mn-ea"/>
              </a:rPr>
              <a:t>，点一下“模板”图标，加载模板，选择上一步你保存好的模板（比如我保存的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111</a:t>
            </a:r>
            <a:r>
              <a:rPr lang="zh-CN" altLang="en-US" sz="900" dirty="0" smtClean="0">
                <a:sym typeface="+mn-ea"/>
              </a:rPr>
              <a:t>模板）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将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17</a:t>
            </a:r>
            <a:r>
              <a:rPr lang="zh-CN" altLang="en-US" sz="900" dirty="0" smtClean="0">
                <a:sym typeface="+mn-ea"/>
              </a:rPr>
              <a:t>个窗口依次加载完成，如第二张图（右图）</a:t>
            </a:r>
            <a:endParaRPr lang="zh-CN" altLang="en-US" sz="900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内容占位符 10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3505" y="2113915"/>
            <a:ext cx="442277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840" y="880745"/>
            <a:ext cx="4323080" cy="41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3" grpId="0" bldLvl="0" animBg="1"/>
      <p:bldP spid="17" grpId="0" bldLvl="0" animBg="1"/>
      <p:bldP spid="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276" b="13465"/>
          <a:stretch>
            <a:fillRect/>
          </a:stretch>
        </p:blipFill>
        <p:spPr>
          <a:xfrm>
            <a:off x="0" y="280922"/>
            <a:ext cx="9144000" cy="4593772"/>
          </a:xfrm>
          <a:prstGeom prst="rect">
            <a:avLst/>
          </a:prstGeom>
        </p:spPr>
      </p:pic>
      <p:sp>
        <p:nvSpPr>
          <p:cNvPr id="10" name="副标题 2"/>
          <p:cNvSpPr txBox="1"/>
          <p:nvPr/>
        </p:nvSpPr>
        <p:spPr>
          <a:xfrm>
            <a:off x="1071245" y="1242905"/>
            <a:ext cx="6858000" cy="5171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charset="0"/>
                <a:sym typeface="+mn-ea"/>
              </a:rPr>
              <a:t>GSG</a:t>
            </a:r>
            <a:r>
              <a:rPr lang="zh-CN" altLang="en-US" sz="3600" b="1" dirty="0" smtClean="0">
                <a:solidFill>
                  <a:schemeClr val="bg1"/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anose="02020603050405020304" charset="0"/>
                <a:sym typeface="+mn-ea"/>
              </a:rPr>
              <a:t>FOREX</a:t>
            </a:r>
            <a:r>
              <a:rPr lang="zh-CN" altLang="en-US" sz="3600" b="1" dirty="0" smtClean="0">
                <a:solidFill>
                  <a:schemeClr val="bg1"/>
                </a:solidFill>
                <a:sym typeface="+mn-ea"/>
              </a:rPr>
              <a:t>欢迎您的加入！</a:t>
            </a:r>
            <a:endParaRPr lang="zh-CN" altLang="en-US" sz="3600" b="1" dirty="0" smtClean="0">
              <a:solidFill>
                <a:schemeClr val="bg1"/>
              </a:solidFill>
              <a:sym typeface="+mn-ea"/>
            </a:endParaRPr>
          </a:p>
          <a:p>
            <a:pPr algn="ctr"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sym typeface="+mn-ea"/>
              </a:rPr>
              <a:t>互惠互利，合作共赢</a:t>
            </a:r>
            <a:endParaRPr lang="zh-CN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8590" y="870585"/>
            <a:ext cx="6317615" cy="1565275"/>
          </a:xfrm>
          <a:prstGeom prst="rect">
            <a:avLst/>
          </a:prstGeom>
          <a:noFill/>
          <a:ln w="571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文本框 2"/>
          <p:cNvSpPr txBox="1"/>
          <p:nvPr/>
        </p:nvSpPr>
        <p:spPr>
          <a:xfrm>
            <a:off x="6467964" y="3590082"/>
            <a:ext cx="2653394" cy="793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15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TEL</a:t>
            </a:r>
            <a:r>
              <a:rPr lang="zh-CN" altLang="en-US" sz="15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sz="15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400-022-6768</a:t>
            </a:r>
            <a:endParaRPr lang="en-US" sz="15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None/>
            </a:pPr>
            <a:r>
              <a:rPr lang="en-US" altLang="zh-CN" sz="15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EMAIL</a:t>
            </a:r>
            <a:r>
              <a:rPr lang="zh-CN" altLang="en-US" sz="15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5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service@gsgforex.com</a:t>
            </a:r>
            <a:endParaRPr lang="zh-CN" altLang="en-US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000">
        <p14:warp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2E8C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3810" y="-39872"/>
            <a:ext cx="12192000" cy="6870700"/>
          </a:xfrm>
          <a:prstGeom prst="rect">
            <a:avLst/>
          </a:prstGeom>
          <a:effectLst>
            <a:glow rad="127000">
              <a:srgbClr val="7FBBEE">
                <a:alpha val="100000"/>
              </a:srgbClr>
            </a:glow>
            <a:softEdge rad="38100"/>
          </a:effectLst>
        </p:spPr>
      </p:pic>
      <p:sp>
        <p:nvSpPr>
          <p:cNvPr id="6" name="矩形 5"/>
          <p:cNvSpPr/>
          <p:nvPr/>
        </p:nvSpPr>
        <p:spPr>
          <a:xfrm>
            <a:off x="111760" y="1710690"/>
            <a:ext cx="9077325" cy="965835"/>
          </a:xfrm>
          <a:prstGeom prst="rect">
            <a:avLst/>
          </a:prstGeom>
          <a:noFill/>
        </p:spPr>
        <p:txBody>
          <a:bodyPr wrap="square" lIns="68592" tIns="34296" rIns="68592" bIns="34296">
            <a:spAutoFit/>
          </a:bodyPr>
          <a:lstStyle/>
          <a:p>
            <a:pPr algn="ctr"/>
            <a:r>
              <a:rPr lang="zh-CN" alt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第一篇 平台下载、安装</a:t>
            </a:r>
            <a:endParaRPr lang="zh-CN" alt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一</a:t>
              </a:r>
              <a:endParaRPr lang="zh-CN" altLang="en-US" sz="9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平台下载、安装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4058" y="2841184"/>
            <a:ext cx="30380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第二步：</a:t>
            </a:r>
            <a:r>
              <a:rPr 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MT4</a:t>
            </a: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客户端下载（右图）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151333" y="3311351"/>
            <a:ext cx="3270821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通过上一步点击“平台下载”跳出右图页面</a:t>
            </a:r>
            <a:endParaRPr lang="en-US" altLang="zh-CN" sz="900" dirty="0" smtClean="0"/>
          </a:p>
          <a:p>
            <a:pPr>
              <a:buNone/>
            </a:pPr>
            <a:endParaRPr lang="en-US" altLang="zh-CN" sz="900" dirty="0" smtClean="0"/>
          </a:p>
          <a:p>
            <a:pPr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然后点击“下载桌面版 ”下载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846" y="1203486"/>
            <a:ext cx="2247900" cy="70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第一步：打开</a:t>
            </a:r>
            <a:r>
              <a:rPr lang="en-US" altLang="zh-CN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GSG</a:t>
            </a: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官网（左图）</a:t>
            </a:r>
            <a:endParaRPr lang="zh-CN" altLang="en-US" sz="1200" b="1" dirty="0" smtClean="0">
              <a:solidFill>
                <a:srgbClr val="42E8C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www.gsgforex.com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4721845" y="2032428"/>
            <a:ext cx="3277891" cy="396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/>
          </a:p>
          <a:p>
            <a:pPr indent="0">
              <a:buFont typeface="Wingdings" panose="05000000000000000000" pitchFamily="2" charset="2"/>
              <a:buNone/>
            </a:pPr>
            <a:r>
              <a:rPr lang="zh-CN" altLang="en-US" sz="900" dirty="0" smtClean="0">
                <a:sym typeface="+mn-ea"/>
              </a:rPr>
              <a:t>点击右下角“</a:t>
            </a:r>
            <a:r>
              <a:rPr lang="en-US" altLang="zh-CN" sz="900" dirty="0" smtClean="0">
                <a:latin typeface="Batang" panose="02030600000101010101" charset="-127"/>
                <a:ea typeface="Batang" panose="02030600000101010101" charset="-127"/>
                <a:sym typeface="+mn-ea"/>
              </a:rPr>
              <a:t>4F </a:t>
            </a:r>
            <a:r>
              <a:rPr lang="en-US" altLang="zh-CN" sz="900" dirty="0" err="1" smtClean="0">
                <a:latin typeface="Batang" panose="02030600000101010101" charset="-127"/>
                <a:ea typeface="Batang" panose="02030600000101010101" charset="-127"/>
                <a:sym typeface="+mn-ea"/>
              </a:rPr>
              <a:t>pla</a:t>
            </a:r>
            <a:r>
              <a:rPr lang="en-US" altLang="zh-CN" sz="900" dirty="0" smtClean="0">
                <a:latin typeface="Batang" panose="02030600000101010101" charset="-127"/>
                <a:ea typeface="Batang" panose="02030600000101010101" charset="-127"/>
                <a:sym typeface="+mn-ea"/>
              </a:rPr>
              <a:t> </a:t>
            </a:r>
            <a:r>
              <a:rPr lang="en-US" altLang="zh-CN" sz="900" dirty="0" smtClean="0">
                <a:sym typeface="+mn-ea"/>
              </a:rPr>
              <a:t> </a:t>
            </a:r>
            <a:r>
              <a:rPr lang="zh-CN" altLang="en-US" sz="900" dirty="0" smtClean="0">
                <a:sym typeface="+mn-ea"/>
              </a:rPr>
              <a:t>平台下载”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内容占位符 14"/>
          <p:cNvPicPr>
            <a:picLocks noGrp="1"/>
          </p:cNvPicPr>
          <p:nvPr>
            <p:ph sz="half"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70" y="908050"/>
            <a:ext cx="4524375" cy="20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内容占位符 6"/>
          <p:cNvPicPr>
            <a:picLocks noGr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800" y="2675890"/>
            <a:ext cx="4110990" cy="24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2" grpId="0"/>
      <p:bldP spid="23" grpId="0" bldLvl="0" animBg="1"/>
      <p:bldP spid="24" grpId="0"/>
      <p:bldP spid="16" grpId="0"/>
      <p:bldP spid="17" grpId="0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一</a:t>
              </a:r>
              <a:endParaRPr lang="zh-CN" altLang="en-US" sz="9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平台下载、安装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4058" y="3056449"/>
            <a:ext cx="30380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第四步：文件安装（右图）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151333" y="3526616"/>
            <a:ext cx="327082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文件下载完毕后点击“下载管理器”查找已下载的文件点击“打开”进行安装</a:t>
            </a:r>
            <a:endParaRPr lang="en-US" altLang="zh-CN" sz="900" dirty="0" smtClean="0"/>
          </a:p>
          <a:p>
            <a:pPr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找不到文件下载管理器，可以到电脑桌面查找安装包进行双击安装（上一步下载文件保存路径选择“桌面”）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846" y="1203486"/>
            <a:ext cx="22479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第三步：文件下载（左图）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4721845" y="1673653"/>
            <a:ext cx="32778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上一步点击：“下载桌面版”后会弹出如左图提示</a:t>
            </a:r>
            <a:endParaRPr lang="en-US" altLang="zh-CN" sz="900" dirty="0" smtClean="0"/>
          </a:p>
          <a:p>
            <a:pPr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保存路径尽量更改为桌面，方便查找然后进行下一步安装操作</a:t>
            </a: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910" y="993775"/>
            <a:ext cx="3968115" cy="19234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20" y="2755265"/>
            <a:ext cx="4442460" cy="242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2" grpId="0"/>
      <p:bldP spid="23" grpId="0" bldLvl="0" animBg="1"/>
      <p:bldP spid="24" grpId="0"/>
      <p:bldP spid="16" grpId="0"/>
      <p:bldP spid="17" grpId="0" bldLvl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一</a:t>
              </a:r>
              <a:endParaRPr lang="zh-CN" altLang="en-US" sz="9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平台下载、安装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1984996" y="983776"/>
            <a:ext cx="224790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第五步：文件安装过程（如图）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4570" y="1525905"/>
            <a:ext cx="3330575" cy="350393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885" y="1525905"/>
            <a:ext cx="3284220" cy="3468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3" grpId="0" bldLvl="0" animBg="1"/>
      <p:bldP spid="16" grpId="0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3810" y="-39872"/>
            <a:ext cx="12192000" cy="6870700"/>
          </a:xfrm>
          <a:prstGeom prst="rect">
            <a:avLst/>
          </a:prstGeom>
          <a:effectLst>
            <a:glow rad="127000">
              <a:srgbClr val="7FBBEE">
                <a:alpha val="100000"/>
              </a:srgbClr>
            </a:glow>
            <a:softEdge rad="38100"/>
          </a:effectLst>
        </p:spPr>
      </p:pic>
      <p:sp>
        <p:nvSpPr>
          <p:cNvPr id="6" name="矩形 5"/>
          <p:cNvSpPr/>
          <p:nvPr/>
        </p:nvSpPr>
        <p:spPr>
          <a:xfrm>
            <a:off x="111760" y="1710690"/>
            <a:ext cx="9077325" cy="965835"/>
          </a:xfrm>
          <a:prstGeom prst="rect">
            <a:avLst/>
          </a:prstGeom>
          <a:noFill/>
        </p:spPr>
        <p:txBody>
          <a:bodyPr wrap="square" lIns="68592" tIns="34296" rIns="68592" bIns="34296">
            <a:spAutoFit/>
          </a:bodyPr>
          <a:lstStyle/>
          <a:p>
            <a:pPr algn="ctr"/>
            <a:r>
              <a:rPr lang="zh-CN" alt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第二篇 平台登录</a:t>
            </a:r>
            <a:endParaRPr lang="zh-CN" alt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二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平台登录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384058" y="3056449"/>
            <a:ext cx="303809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第二步：登录平台客户端（右图）</a:t>
            </a:r>
            <a:endParaRPr lang="zh-CN" altLang="en-US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4" name="文本框 23"/>
          <p:cNvSpPr txBox="1"/>
          <p:nvPr/>
        </p:nvSpPr>
        <p:spPr>
          <a:xfrm>
            <a:off x="1151333" y="3526616"/>
            <a:ext cx="3270821" cy="50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双击客户端图标后会跳出如右图所示界面</a:t>
            </a:r>
            <a:endParaRPr lang="en-US" altLang="zh-CN" sz="900" dirty="0" smtClean="0"/>
          </a:p>
          <a:p>
            <a:pPr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点击右上角“</a:t>
            </a:r>
            <a:r>
              <a:rPr lang="en-US" altLang="zh-CN" sz="900" dirty="0" smtClean="0">
                <a:sym typeface="+mn-ea"/>
              </a:rPr>
              <a:t>X”</a:t>
            </a:r>
            <a:r>
              <a:rPr lang="zh-CN" altLang="en-US" sz="900" dirty="0" smtClean="0">
                <a:sym typeface="+mn-ea"/>
              </a:rPr>
              <a:t>关闭该界面</a:t>
            </a: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21860" y="1203325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第一步：打开平台客户端（左图）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4721845" y="1673653"/>
            <a:ext cx="32778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平台安装完毕后，在电脑桌面会有左图所示图标。</a:t>
            </a: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双击图标打开系统</a:t>
            </a: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/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4300" y="930910"/>
            <a:ext cx="3139440" cy="1752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2451735"/>
            <a:ext cx="4176395" cy="2683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2" grpId="0"/>
      <p:bldP spid="23" grpId="0" bldLvl="0" animBg="1"/>
      <p:bldP spid="24" grpId="0"/>
      <p:bldP spid="16" grpId="0"/>
      <p:bldP spid="17" grpId="0" bldLvl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8439"/>
            <a:ext cx="9144000" cy="81622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247650" y="193331"/>
            <a:ext cx="8601075" cy="407194"/>
            <a:chOff x="330200" y="257175"/>
            <a:chExt cx="11468100" cy="542925"/>
          </a:xfrm>
        </p:grpSpPr>
        <p:sp>
          <p:nvSpPr>
            <p:cNvPr id="5" name="矩形 4"/>
            <p:cNvSpPr/>
            <p:nvPr/>
          </p:nvSpPr>
          <p:spPr>
            <a:xfrm>
              <a:off x="330200" y="257175"/>
              <a:ext cx="542925" cy="542925"/>
            </a:xfrm>
            <a:prstGeom prst="rect">
              <a:avLst/>
            </a:prstGeom>
            <a:solidFill>
              <a:srgbClr val="37B7FF"/>
            </a:solidFill>
            <a:ln>
              <a:solidFill>
                <a:srgbClr val="37B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900" b="1" dirty="0">
                  <a:solidFill>
                    <a:schemeClr val="bg2">
                      <a:lumMod val="25000"/>
                    </a:schemeClr>
                  </a:solidFill>
                  <a:latin typeface="Bauhaus 93" panose="04030905020B02020C02" pitchFamily="82" charset="0"/>
                  <a:ea typeface="微软雅黑" panose="020B0503020204020204" charset="-122"/>
                </a:rPr>
                <a:t>二</a:t>
              </a:r>
              <a:endParaRPr lang="zh-CN" altLang="en-US" sz="900" b="1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  <a:ea typeface="微软雅黑" panose="020B050302020402020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1493500" y="257175"/>
              <a:ext cx="304800" cy="203200"/>
              <a:chOff x="11379200" y="257175"/>
              <a:chExt cx="304800" cy="20320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1379200" y="2571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11379200" y="3587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11379200" y="460375"/>
                <a:ext cx="304800" cy="0"/>
              </a:xfrm>
              <a:prstGeom prst="line">
                <a:avLst/>
              </a:prstGeom>
              <a:ln w="19050">
                <a:solidFill>
                  <a:srgbClr val="37B7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标题 1"/>
          <p:cNvSpPr txBox="1"/>
          <p:nvPr/>
        </p:nvSpPr>
        <p:spPr>
          <a:xfrm>
            <a:off x="1151334" y="-34110"/>
            <a:ext cx="6858000" cy="8422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5400" i="1" dirty="0" smtClean="0">
                <a:solidFill>
                  <a:srgbClr val="00B0F0">
                    <a:alpha val="20000"/>
                  </a:srgbClr>
                </a:solidFill>
                <a:latin typeface="Shunpu" panose="02000609000000000000" pitchFamily="49" charset="-128"/>
                <a:ea typeface="Shunpu" panose="02000609000000000000" pitchFamily="49" charset="-128"/>
              </a:rPr>
              <a:t>WE ARE THE BEST</a:t>
            </a:r>
            <a:endParaRPr lang="en-US" altLang="zh-CN" sz="5400" i="1" dirty="0" smtClean="0">
              <a:solidFill>
                <a:srgbClr val="00B0F0">
                  <a:alpha val="20000"/>
                </a:srgbClr>
              </a:solidFill>
              <a:latin typeface="Shunpu" panose="02000609000000000000" pitchFamily="49" charset="-128"/>
              <a:ea typeface="Shunpu" panose="02000609000000000000" pitchFamily="49" charset="-128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9910" y="374015"/>
            <a:ext cx="3682365" cy="43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GSG </a:t>
            </a:r>
            <a:r>
              <a:rPr lang="zh-CN" altLang="en-US" sz="21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平台登录</a:t>
            </a:r>
            <a:endParaRPr lang="zh-CN" altLang="en-US" sz="21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3" name="直接连接符 12"/>
          <p:cNvCxnSpPr>
            <a:stCxn id="4" idx="2"/>
          </p:cNvCxnSpPr>
          <p:nvPr/>
        </p:nvCxnSpPr>
        <p:spPr>
          <a:xfrm>
            <a:off x="4572635" y="807789"/>
            <a:ext cx="7070" cy="432727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sx="1000" sy="1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886202" y="3843779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6" name="文本框 15"/>
          <p:cNvSpPr txBox="1"/>
          <p:nvPr/>
        </p:nvSpPr>
        <p:spPr>
          <a:xfrm>
            <a:off x="5316220" y="1854200"/>
            <a:ext cx="250063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42E8CE"/>
                </a:solidFill>
                <a:latin typeface="微软雅黑" panose="020B0503020204020204" charset="-122"/>
                <a:ea typeface="微软雅黑" panose="020B0503020204020204" charset="-122"/>
              </a:rPr>
              <a:t>第三步：登录真实账户（左图）</a:t>
            </a:r>
            <a:endParaRPr lang="en-US" altLang="zh-CN" sz="1500" b="1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33099" y="1919060"/>
            <a:ext cx="1020956" cy="715338"/>
          </a:xfrm>
          <a:prstGeom prst="rect">
            <a:avLst/>
          </a:prstGeom>
          <a:noFill/>
          <a:ln w="19050">
            <a:solidFill>
              <a:srgbClr val="42E8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文本框 17"/>
          <p:cNvSpPr txBox="1"/>
          <p:nvPr/>
        </p:nvSpPr>
        <p:spPr>
          <a:xfrm>
            <a:off x="5040615" y="2574083"/>
            <a:ext cx="3277891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打开您注册时登记的电子邮箱，查找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GSG</a:t>
            </a:r>
            <a:r>
              <a:rPr lang="zh-CN" altLang="en-US" sz="900" dirty="0" smtClean="0">
                <a:sym typeface="+mn-ea"/>
              </a:rPr>
              <a:t>平台给您发送的开户成功的邮件（垃圾邮件、订阅邮件、其他分类都查找一下）</a:t>
            </a:r>
            <a:endParaRPr lang="zh-CN" altLang="en-US" sz="900" dirty="0" smtClean="0"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账号：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8800</a:t>
            </a:r>
            <a:r>
              <a:rPr lang="zh-CN" altLang="en-US" sz="900" dirty="0" smtClean="0">
                <a:sym typeface="+mn-ea"/>
              </a:rPr>
              <a:t>开头（您的真实账户帐号）</a:t>
            </a:r>
            <a:endParaRPr lang="zh-CN" altLang="en-US" sz="900" dirty="0" smtClean="0"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密码：输入您的主密码（大小写字母加数字）</a:t>
            </a:r>
            <a:endParaRPr lang="zh-CN" altLang="en-US" sz="900" dirty="0" smtClean="0"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900" dirty="0" smtClean="0">
                <a:sym typeface="+mn-ea"/>
              </a:rPr>
              <a:t>服务器：选择</a:t>
            </a:r>
            <a:r>
              <a:rPr lang="zh-CN" altLang="en-US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GSG-LIVE”</a:t>
            </a:r>
            <a:r>
              <a:rPr lang="en-US" altLang="zh-CN" sz="900" dirty="0" smtClean="0">
                <a:sym typeface="+mn-ea"/>
              </a:rPr>
              <a:t>(</a:t>
            </a:r>
            <a:r>
              <a:rPr lang="zh-CN" altLang="en-US" sz="900" dirty="0" smtClean="0">
                <a:sym typeface="+mn-ea"/>
              </a:rPr>
              <a:t>模拟 账户的服务器是</a:t>
            </a:r>
            <a:r>
              <a:rPr lang="en-US" altLang="zh-CN" sz="9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GSG-DEMO)</a:t>
            </a: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9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en-US" altLang="zh-CN" sz="900" dirty="0" smtClean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890905"/>
            <a:ext cx="4375150" cy="3866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10">
        <p14:prism isContent="1"/>
      </p:transition>
    </mc:Choice>
    <mc:Fallback>
      <p:transition spd="slow" advClick="0" advTm="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0" grpId="0"/>
      <p:bldP spid="23" grpId="0" bldLvl="0" animBg="1"/>
      <p:bldP spid="16" grpId="0"/>
      <p:bldP spid="17" grpId="0" bldLvl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3810" y="-39872"/>
            <a:ext cx="12192000" cy="6870700"/>
          </a:xfrm>
          <a:prstGeom prst="rect">
            <a:avLst/>
          </a:prstGeom>
          <a:effectLst>
            <a:glow rad="127000">
              <a:srgbClr val="7FBBEE">
                <a:alpha val="100000"/>
              </a:srgbClr>
            </a:glow>
            <a:softEdge rad="38100"/>
          </a:effectLst>
        </p:spPr>
      </p:pic>
      <p:sp>
        <p:nvSpPr>
          <p:cNvPr id="6" name="矩形 5"/>
          <p:cNvSpPr/>
          <p:nvPr/>
        </p:nvSpPr>
        <p:spPr>
          <a:xfrm>
            <a:off x="111760" y="1710690"/>
            <a:ext cx="9077325" cy="965835"/>
          </a:xfrm>
          <a:prstGeom prst="rect">
            <a:avLst/>
          </a:prstGeom>
          <a:noFill/>
        </p:spPr>
        <p:txBody>
          <a:bodyPr wrap="square" lIns="68592" tIns="34296" rIns="68592" bIns="34296">
            <a:spAutoFit/>
          </a:bodyPr>
          <a:lstStyle/>
          <a:p>
            <a:pPr algn="ctr"/>
            <a:r>
              <a:rPr lang="zh-CN" alt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第三篇 交易平台调盘</a:t>
            </a:r>
            <a:endParaRPr lang="zh-CN" alt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1929</Words>
  <Application>WPS 演示</Application>
  <PresentationFormat>全屏显示(4:3)</PresentationFormat>
  <Paragraphs>250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7" baseType="lpstr">
      <vt:lpstr>Arial</vt:lpstr>
      <vt:lpstr>宋体</vt:lpstr>
      <vt:lpstr>Wingdings</vt:lpstr>
      <vt:lpstr>Wingdings 2</vt:lpstr>
      <vt:lpstr>Batang</vt:lpstr>
      <vt:lpstr>Bauhaus 93</vt:lpstr>
      <vt:lpstr>微软雅黑</vt:lpstr>
      <vt:lpstr>Shunpu</vt:lpstr>
      <vt:lpstr>Times New Roman</vt:lpstr>
      <vt:lpstr>Franklin Gothic Book</vt:lpstr>
      <vt:lpstr>Segoe Print</vt:lpstr>
      <vt:lpstr>华文楷体</vt:lpstr>
      <vt:lpstr>Calibri</vt:lpstr>
      <vt:lpstr>Gabriola</vt:lpstr>
      <vt:lpstr>MS UI Gothic</vt:lpstr>
      <vt:lpstr>Wingdings</vt:lpstr>
      <vt:lpstr>隶书</vt:lpstr>
      <vt:lpstr>Franklin Gothic Medium</vt:lpstr>
      <vt:lpstr>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111</cp:revision>
  <dcterms:created xsi:type="dcterms:W3CDTF">2016-09-06T02:45:00Z</dcterms:created>
  <dcterms:modified xsi:type="dcterms:W3CDTF">2017-08-11T12:48:31Z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2052-10.1.0.6205</vt:lpwstr>
  </property>
</Properties>
</file>